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1481" r:id="rId3"/>
    <p:sldId id="1482" r:id="rId4"/>
    <p:sldId id="1462" r:id="rId5"/>
    <p:sldId id="1483" r:id="rId6"/>
    <p:sldId id="1484" r:id="rId7"/>
    <p:sldId id="1466" r:id="rId8"/>
    <p:sldId id="1467" r:id="rId9"/>
    <p:sldId id="144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/>
    <p:restoredTop sz="72109"/>
  </p:normalViewPr>
  <p:slideViewPr>
    <p:cSldViewPr snapToGrid="0" snapToObjects="1">
      <p:cViewPr varScale="1">
        <p:scale>
          <a:sx n="90" d="100"/>
          <a:sy n="90" d="100"/>
        </p:scale>
        <p:origin x="2440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svg>
</file>

<file path=ppt/media/image3.tiff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Script:</a:t>
            </a:r>
          </a:p>
          <a:p>
            <a:r>
              <a:rPr lang="en-US" dirty="0"/>
              <a:t>The goal of the Web of Things is to enhance IoT interoperability.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118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Script:</a:t>
            </a:r>
          </a:p>
          <a:p>
            <a:r>
              <a:rPr lang="en-US" dirty="0"/>
              <a:t>We want to simplify the usage of IoT devices.</a:t>
            </a:r>
          </a:p>
          <a:p>
            <a:r>
              <a:rPr lang="en-US" dirty="0"/>
              <a:t>We want to simplify the ingestion of data from IoT devices into various services.</a:t>
            </a:r>
          </a:p>
          <a:p>
            <a:r>
              <a:rPr lang="en-US" dirty="0"/>
              <a:t>We want to bridge silos, including connecting devices locally, converting data from different vendors, and bridging different protocols.</a:t>
            </a:r>
          </a:p>
          <a:p>
            <a:r>
              <a:rPr lang="en-US" dirty="0"/>
              <a:t>Ultimately we want to enable "mashups", where new services can be derived from existing services.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601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Script:</a:t>
            </a:r>
          </a:p>
          <a:p>
            <a:r>
              <a:rPr lang="en-US" dirty="0"/>
              <a:t>We are in our second charter.</a:t>
            </a:r>
          </a:p>
          <a:p>
            <a:r>
              <a:rPr lang="en-US" dirty="0"/>
              <a:t>Our current work items include updates to existing work describing the WoT Architecture.</a:t>
            </a:r>
          </a:p>
          <a:p>
            <a:r>
              <a:rPr lang="en-US" dirty="0"/>
              <a:t>It also includes updates to our Thing Description metadata format,</a:t>
            </a:r>
          </a:p>
          <a:p>
            <a:r>
              <a:rPr lang="en-US" dirty="0"/>
              <a:t>including support for instance-independent models for classes of things.</a:t>
            </a:r>
          </a:p>
          <a:p>
            <a:r>
              <a:rPr lang="en-US" dirty="0"/>
              <a:t>New work includes development of a detailed use case document and new normative work on discovery and profiles.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94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Script:</a:t>
            </a:r>
          </a:p>
          <a:p>
            <a:r>
              <a:rPr lang="en-US" dirty="0"/>
              <a:t>The Thing Description is our major deliverable from our last charter, and we are currently updating it.</a:t>
            </a:r>
          </a:p>
          <a:p>
            <a:r>
              <a:rPr lang="en-US" dirty="0"/>
              <a:t>It is JSON-LD 1.1 document providing metadata describing IoT services.</a:t>
            </a:r>
          </a:p>
          <a:p>
            <a:r>
              <a:rPr lang="en-US" dirty="0"/>
              <a:t>It includes both general and human-readable metadata, the latter being provided to support user interfaces.</a:t>
            </a:r>
          </a:p>
          <a:p>
            <a:r>
              <a:rPr lang="en-US" dirty="0"/>
              <a:t>As a JSON-LD 1.1 document, it also supports semantics and integrates with efforts for semantic modelling of IoT services.</a:t>
            </a:r>
          </a:p>
          <a:p>
            <a:r>
              <a:rPr lang="en-US" dirty="0"/>
              <a:t>Thing descriptions also provide a description of the network interface of a Thing including security requirements, a set of interactions, data schemas for payloads, and bindings to concrete network protocols.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62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Script:</a:t>
            </a:r>
          </a:p>
          <a:p>
            <a:r>
              <a:rPr lang="en-US" dirty="0"/>
              <a:t>New work items include an expanded and more detailed set of use cases, intended to identify gaps and overlaps.</a:t>
            </a:r>
          </a:p>
          <a:p>
            <a:r>
              <a:rPr lang="en-US" dirty="0"/>
              <a:t>Updates to the Architecture document include device and information lifecycles and updated requirements based on the use case analysis.</a:t>
            </a:r>
          </a:p>
          <a:p>
            <a:r>
              <a:rPr lang="en-US" dirty="0"/>
              <a:t>The Discovery deliverable defines a mechanism to deliver Thing Descriptions in a secure and privacy-preserving way,</a:t>
            </a:r>
          </a:p>
          <a:p>
            <a:r>
              <a:rPr lang="en-US" dirty="0"/>
              <a:t>while enabling content-based queries and spatial searches.</a:t>
            </a:r>
          </a:p>
          <a:p>
            <a:r>
              <a:rPr lang="en-US" dirty="0"/>
              <a:t>Finally, Interoperability Profiles support out-of-the-box plug-and-play by defining a finite subset of features that implementations may limit themselves 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539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Script:</a:t>
            </a:r>
          </a:p>
          <a:p>
            <a:r>
              <a:rPr lang="en-US" dirty="0"/>
              <a:t>We are also working on various other projects, including implementations, testbeds, and tools.</a:t>
            </a:r>
          </a:p>
          <a:p>
            <a:r>
              <a:rPr lang="en-US" dirty="0"/>
              <a:t>We also have frequent </a:t>
            </a:r>
            <a:r>
              <a:rPr lang="en-US" dirty="0" err="1"/>
              <a:t>plugfests</a:t>
            </a:r>
            <a:r>
              <a:rPr lang="en-US" dirty="0"/>
              <a:t> where we attempt connecting implementations from different participants and validate interoperability.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16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Script: </a:t>
            </a:r>
          </a:p>
          <a:p>
            <a:r>
              <a:rPr lang="en-US" dirty="0"/>
              <a:t>For further information, we provide the following set of resources...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7127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Script:</a:t>
            </a:r>
          </a:p>
          <a:p>
            <a:r>
              <a:rPr lang="en-US" dirty="0"/>
              <a:t>... or you can contact the chairs.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4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Script:</a:t>
            </a:r>
          </a:p>
          <a:p>
            <a:r>
              <a:rPr lang="en-US" dirty="0"/>
              <a:t>Thank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16669-4A9E-2244-B321-FE3C257B74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380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pic>
        <p:nvPicPr>
          <p:cNvPr id="6" name="グラフィックス 5">
            <a:extLst>
              <a:ext uri="{FF2B5EF4-FFF2-40B4-BE49-F238E27FC236}">
                <a16:creationId xmlns:a16="http://schemas.microsoft.com/office/drawing/2014/main" id="{A2415F99-40E8-48D4-9D34-42832952A3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75529" y="444985"/>
            <a:ext cx="4840942" cy="289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93E591-CC8D-C74E-8EED-098A7FB5E64D}" type="datetime1">
              <a:rPr lang="en-CA" smtClean="0"/>
              <a:t>2020-10-13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グラフィックス 7">
            <a:extLst>
              <a:ext uri="{FF2B5EF4-FFF2-40B4-BE49-F238E27FC236}">
                <a16:creationId xmlns:a16="http://schemas.microsoft.com/office/drawing/2014/main" id="{1AD481EC-912D-4B72-B079-860FB68197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065610" y="5778835"/>
            <a:ext cx="1344021" cy="80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1BC118-574D-594E-ABEA-A7C82666C9AB}" type="datetime1">
              <a:rPr lang="en-CA" smtClean="0"/>
              <a:t>2020-10-13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9" name="グラフィックス 8">
            <a:extLst>
              <a:ext uri="{FF2B5EF4-FFF2-40B4-BE49-F238E27FC236}">
                <a16:creationId xmlns:a16="http://schemas.microsoft.com/office/drawing/2014/main" id="{3C9B293E-9208-4239-8501-DD1A3D2DC5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1065610" y="5778835"/>
            <a:ext cx="1344021" cy="80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29AB1E-7FD9-0A40-B7C0-508CCACB3E9A}" type="datetime1">
              <a:rPr lang="en-CA" smtClean="0"/>
              <a:t>2020-10-13</a:t>
            </a:fld>
            <a:endParaRPr lang="en-US"/>
          </a:p>
        </p:txBody>
      </p:sp>
      <p:pic>
        <p:nvPicPr>
          <p:cNvPr id="9" name="グラフィックス 8">
            <a:extLst>
              <a:ext uri="{FF2B5EF4-FFF2-40B4-BE49-F238E27FC236}">
                <a16:creationId xmlns:a16="http://schemas.microsoft.com/office/drawing/2014/main" id="{0240263B-87FC-4EBF-8E01-E0582928B8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9569" y="118562"/>
            <a:ext cx="1344021" cy="80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E8723F-57EA-4C47-97B9-92AFDEEF85DC}" type="datetime1">
              <a:rPr lang="en-CA" smtClean="0"/>
              <a:t>2020-10-13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グラフィックス 7">
            <a:extLst>
              <a:ext uri="{FF2B5EF4-FFF2-40B4-BE49-F238E27FC236}">
                <a16:creationId xmlns:a16="http://schemas.microsoft.com/office/drawing/2014/main" id="{EBE6B848-6F07-4AFB-927F-5362A9EA80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9569" y="118562"/>
            <a:ext cx="1344021" cy="80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B00E5D-EC04-AA49-8D52-0FCB6E08F63D}" type="datetime1">
              <a:rPr lang="en-CA" smtClean="0"/>
              <a:t>2020-10-13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9" name="グラフィックス 8">
            <a:extLst>
              <a:ext uri="{FF2B5EF4-FFF2-40B4-BE49-F238E27FC236}">
                <a16:creationId xmlns:a16="http://schemas.microsoft.com/office/drawing/2014/main" id="{2781BDFC-01F9-4778-866A-5FF62B4C3A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9569" y="118562"/>
            <a:ext cx="1344021" cy="80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90905C-10FF-8047-AA7E-6DC7E8B6AF51}" type="datetime1">
              <a:rPr lang="en-CA" smtClean="0"/>
              <a:t>2020-10-13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11" name="グラフィックス 10">
            <a:extLst>
              <a:ext uri="{FF2B5EF4-FFF2-40B4-BE49-F238E27FC236}">
                <a16:creationId xmlns:a16="http://schemas.microsoft.com/office/drawing/2014/main" id="{F9294942-54B5-4554-9B19-7AF33820F7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9569" y="118562"/>
            <a:ext cx="1344021" cy="80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E86E2-4400-D342-BEEC-F9C1ADF6F9F7}" type="datetime1">
              <a:rPr lang="en-CA" smtClean="0"/>
              <a:t>2020-10-13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グラフィックス 6">
            <a:extLst>
              <a:ext uri="{FF2B5EF4-FFF2-40B4-BE49-F238E27FC236}">
                <a16:creationId xmlns:a16="http://schemas.microsoft.com/office/drawing/2014/main" id="{55627F25-1E7D-4B03-BEE1-B27D1AF8E0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9569" y="118562"/>
            <a:ext cx="1344021" cy="80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358A08-7221-7F45-8378-69D5559861DD}" type="datetime1">
              <a:rPr lang="en-CA" smtClean="0"/>
              <a:t>2020-10-13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6" name="グラフィックス 5">
            <a:extLst>
              <a:ext uri="{FF2B5EF4-FFF2-40B4-BE49-F238E27FC236}">
                <a16:creationId xmlns:a16="http://schemas.microsoft.com/office/drawing/2014/main" id="{405E7BEF-4007-468E-9261-D28FCF1639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9569" y="118562"/>
            <a:ext cx="1344021" cy="80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C20FDB-303D-8A4E-83B7-226DD88B97BD}" type="datetime1">
              <a:rPr lang="en-CA" smtClean="0"/>
              <a:t>2020-10-13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9" name="グラフィックス 8">
            <a:extLst>
              <a:ext uri="{FF2B5EF4-FFF2-40B4-BE49-F238E27FC236}">
                <a16:creationId xmlns:a16="http://schemas.microsoft.com/office/drawing/2014/main" id="{D801A996-AFDC-4AF8-AC33-40B2F4645F5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9569" y="118562"/>
            <a:ext cx="1344021" cy="80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9EBA37-9D18-D34A-A88D-1B00AA06E95C}" type="datetime1">
              <a:rPr lang="en-CA" smtClean="0"/>
              <a:t>2020-10-13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‹Nr.›</a:t>
            </a:fld>
            <a:endParaRPr lang="en-US"/>
          </a:p>
        </p:txBody>
      </p:sp>
      <p:pic>
        <p:nvPicPr>
          <p:cNvPr id="9" name="グラフィックス 8">
            <a:extLst>
              <a:ext uri="{FF2B5EF4-FFF2-40B4-BE49-F238E27FC236}">
                <a16:creationId xmlns:a16="http://schemas.microsoft.com/office/drawing/2014/main" id="{C5CFC414-6F1A-49DA-AE9E-F9DE9E7A0B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9569" y="118562"/>
            <a:ext cx="1344021" cy="80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W3C Web of Things (WoT) WG/IG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73A2E78-F38A-E046-ACDB-668F070D1EF6}" type="datetime1">
              <a:rPr lang="en-CA" smtClean="0"/>
              <a:pPr/>
              <a:t>2020-10-13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w3c/wot" TargetMode="External"/><Relationship Id="rId13" Type="http://schemas.openxmlformats.org/officeDocument/2006/relationships/hyperlink" Target="https://www.w3.org/TR/wot-thing-description/" TargetMode="External"/><Relationship Id="rId18" Type="http://schemas.openxmlformats.org/officeDocument/2006/relationships/hyperlink" Target="https://w3c.github.io/wot-thing-description/" TargetMode="External"/><Relationship Id="rId26" Type="http://schemas.openxmlformats.org/officeDocument/2006/relationships/hyperlink" Target="https://github.com/thingweb/thingweb-playground" TargetMode="External"/><Relationship Id="rId3" Type="http://schemas.openxmlformats.org/officeDocument/2006/relationships/hyperlink" Target="https://www.w3.org/WoT/IG/wiki" TargetMode="External"/><Relationship Id="rId21" Type="http://schemas.openxmlformats.org/officeDocument/2006/relationships/hyperlink" Target="https://github.com/w3c/wot-security/" TargetMode="External"/><Relationship Id="rId7" Type="http://schemas.openxmlformats.org/officeDocument/2006/relationships/hyperlink" Target="https://lists.w3.org/Archives/Public/public-wot-ig/" TargetMode="External"/><Relationship Id="rId12" Type="http://schemas.openxmlformats.org/officeDocument/2006/relationships/hyperlink" Target="https://www.w3.org/TR/wot-architecture/" TargetMode="External"/><Relationship Id="rId17" Type="http://schemas.openxmlformats.org/officeDocument/2006/relationships/hyperlink" Target="https://github.com/w3c/wot-architecture/" TargetMode="External"/><Relationship Id="rId25" Type="http://schemas.openxmlformats.org/officeDocument/2006/relationships/hyperlink" Target="https://github.com/eclipse/thingweb.node-wot" TargetMode="External"/><Relationship Id="rId2" Type="http://schemas.openxmlformats.org/officeDocument/2006/relationships/notesSlide" Target="../notesSlides/notesSlide7.xml"/><Relationship Id="rId16" Type="http://schemas.openxmlformats.org/officeDocument/2006/relationships/hyperlink" Target="https://www.w3.org/TR/wot-security/" TargetMode="External"/><Relationship Id="rId20" Type="http://schemas.openxmlformats.org/officeDocument/2006/relationships/hyperlink" Target="https://github.com/w3c/wot-scripting-api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w3.org/WoT/IG/" TargetMode="External"/><Relationship Id="rId11" Type="http://schemas.openxmlformats.org/officeDocument/2006/relationships/hyperlink" Target="https://www.w3.org/WoT/WG/" TargetMode="External"/><Relationship Id="rId24" Type="http://schemas.openxmlformats.org/officeDocument/2006/relationships/hyperlink" Target="https://github.com/w3c/wot-discovery/" TargetMode="External"/><Relationship Id="rId5" Type="http://schemas.openxmlformats.org/officeDocument/2006/relationships/hyperlink" Target="https://www.w3.org/2019/10/wot-ig-2019.html" TargetMode="External"/><Relationship Id="rId15" Type="http://schemas.openxmlformats.org/officeDocument/2006/relationships/hyperlink" Target="https://www.w3.org/TR/wot-scripting-api/" TargetMode="External"/><Relationship Id="rId23" Type="http://schemas.openxmlformats.org/officeDocument/2006/relationships/hyperlink" Target="https://github.com/w3c/wot-profile/" TargetMode="External"/><Relationship Id="rId10" Type="http://schemas.openxmlformats.org/officeDocument/2006/relationships/hyperlink" Target="https://www.w3.org/2020/01/wot-wg-charter.html" TargetMode="External"/><Relationship Id="rId19" Type="http://schemas.openxmlformats.org/officeDocument/2006/relationships/hyperlink" Target="https://w3c.github.io/wot-binding-templates/" TargetMode="External"/><Relationship Id="rId4" Type="http://schemas.openxmlformats.org/officeDocument/2006/relationships/hyperlink" Target="https://www.w3.org/2016/07/wot-ig-charter.html" TargetMode="External"/><Relationship Id="rId9" Type="http://schemas.openxmlformats.org/officeDocument/2006/relationships/hyperlink" Target="https://www.w3.org/2016/12/wot-wg-2016.html" TargetMode="External"/><Relationship Id="rId14" Type="http://schemas.openxmlformats.org/officeDocument/2006/relationships/hyperlink" Target="https://www.w3.org/TR/wot-binding-templates/" TargetMode="External"/><Relationship Id="rId22" Type="http://schemas.openxmlformats.org/officeDocument/2006/relationships/hyperlink" Target="https://github.com/w3c/wot-security-best-practices/" TargetMode="External"/><Relationship Id="rId27" Type="http://schemas.openxmlformats.org/officeDocument/2006/relationships/hyperlink" Target="http://plugfest.thingweb.io/playground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michael.mccool@intel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w3.org/WoT/WG/" TargetMode="External"/><Relationship Id="rId4" Type="http://schemas.openxmlformats.org/officeDocument/2006/relationships/hyperlink" Target="mailto:sebastian.kaebisch@siemens.com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87674-345B-6D45-8433-396169D87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 of Things (WoT) IG/WG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957DB-7468-C943-8F4B-9FE90A3CB8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October 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488F1-92D7-254A-A373-03160DC75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</p:spTree>
    <p:extLst>
      <p:ext uri="{BB962C8B-B14F-4D97-AF65-F5344CB8AC3E}">
        <p14:creationId xmlns:p14="http://schemas.microsoft.com/office/powerpoint/2010/main" val="172328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67"/>
    </mc:Choice>
    <mc:Fallback xmlns="">
      <p:transition spd="slow" advTm="596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FC6D2-2D92-1142-B5A5-6FA268070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</p:spPr>
        <p:txBody>
          <a:bodyPr anchor="t">
            <a:normAutofit/>
          </a:bodyPr>
          <a:lstStyle/>
          <a:p>
            <a:r>
              <a:rPr lang="en-US" dirty="0"/>
              <a:t>Goal and Use Cases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8ACFFDA-5D11-4145-BFE0-1DFE77C6B6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5008"/>
            <a:ext cx="3956222" cy="4701955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/>
              <a:t>IoT Interoperability</a:t>
            </a:r>
          </a:p>
          <a:p>
            <a:r>
              <a:rPr lang="en-US" dirty="0"/>
              <a:t>Simplify usage</a:t>
            </a:r>
          </a:p>
          <a:p>
            <a:pPr lvl="1"/>
            <a:r>
              <a:rPr lang="en-US" dirty="0"/>
              <a:t>Interaction abstraction</a:t>
            </a:r>
          </a:p>
          <a:p>
            <a:r>
              <a:rPr lang="en-US" dirty="0"/>
              <a:t>Simplify data ingestion</a:t>
            </a:r>
          </a:p>
          <a:p>
            <a:pPr lvl="1"/>
            <a:r>
              <a:rPr lang="en-US" dirty="0"/>
              <a:t>Unified data schemas</a:t>
            </a:r>
          </a:p>
          <a:p>
            <a:r>
              <a:rPr lang="en-US" dirty="0"/>
              <a:t>Bridge silos</a:t>
            </a:r>
          </a:p>
          <a:p>
            <a:pPr lvl="1"/>
            <a:r>
              <a:rPr lang="en-US" dirty="0"/>
              <a:t>Protocol bindings</a:t>
            </a:r>
          </a:p>
          <a:p>
            <a:r>
              <a:rPr lang="en-US" dirty="0"/>
              <a:t>Enable "mashups"</a:t>
            </a:r>
          </a:p>
          <a:p>
            <a:pPr lvl="1"/>
            <a:r>
              <a:rPr lang="en-US" dirty="0"/>
              <a:t>Scripting API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FE0275-CA2E-C941-BB51-F083F633A4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27" r="7667"/>
          <a:stretch/>
        </p:blipFill>
        <p:spPr>
          <a:xfrm>
            <a:off x="4892118" y="1364719"/>
            <a:ext cx="7005379" cy="4701955"/>
          </a:xfrm>
          <a:prstGeom prst="rect">
            <a:avLst/>
          </a:prstGeom>
          <a:noFill/>
        </p:spPr>
      </p:pic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61D58B94-76BC-45E7-B067-361303CE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2B00E5D-EC04-AA49-8D52-0FCB6E08F63D}" type="datetime1">
              <a:rPr lang="en-CA" smtClean="0"/>
              <a:pPr>
                <a:spcAft>
                  <a:spcPts val="600"/>
                </a:spcAft>
              </a:pPr>
              <a:t>2020-10-13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AE8685E1-0E27-4A68-AD1D-8577243F4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W3C Web of Things (WoT) WG/IG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E5EC5-B328-8B4D-A980-0409DB78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30564719-00ED-40AD-AF49-5F6D6B9333CD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5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42"/>
    </mc:Choice>
    <mc:Fallback xmlns="">
      <p:transition spd="slow" advTm="2664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4A4B6-6411-104E-926B-9B5B42D0F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Work Items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32AA09-375F-B749-A43C-C8B4F828C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00E5D-EC04-AA49-8D52-0FCB6E08F63D}" type="datetime1">
              <a:rPr lang="en-CA" smtClean="0"/>
              <a:t>2020-10-13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0DC67F-166F-1C40-9B88-4AA8F4853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DC840C-9D96-0241-A209-DCFC8D92D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E9130ACB-3DE5-C94E-8400-F001F94D4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793026"/>
              </p:ext>
            </p:extLst>
          </p:nvPr>
        </p:nvGraphicFramePr>
        <p:xfrm>
          <a:off x="926757" y="1185330"/>
          <a:ext cx="10427043" cy="496981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434281">
                  <a:extLst>
                    <a:ext uri="{9D8B030D-6E8A-4147-A177-3AD203B41FA5}">
                      <a16:colId xmlns:a16="http://schemas.microsoft.com/office/drawing/2014/main" val="211985449"/>
                    </a:ext>
                  </a:extLst>
                </a:gridCol>
                <a:gridCol w="4250724">
                  <a:extLst>
                    <a:ext uri="{9D8B030D-6E8A-4147-A177-3AD203B41FA5}">
                      <a16:colId xmlns:a16="http://schemas.microsoft.com/office/drawing/2014/main" val="2350928796"/>
                    </a:ext>
                  </a:extLst>
                </a:gridCol>
                <a:gridCol w="3742038">
                  <a:extLst>
                    <a:ext uri="{9D8B030D-6E8A-4147-A177-3AD203B41FA5}">
                      <a16:colId xmlns:a16="http://schemas.microsoft.com/office/drawing/2014/main" val="1445418506"/>
                    </a:ext>
                  </a:extLst>
                </a:gridCol>
              </a:tblGrid>
              <a:tr h="893330"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Deliverables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 dirty="0"/>
                        <a:t>Updates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 dirty="0"/>
                        <a:t>New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375949"/>
                  </a:ext>
                </a:extLst>
              </a:tr>
              <a:tr h="2202732">
                <a:tc>
                  <a:txBody>
                    <a:bodyPr/>
                    <a:lstStyle/>
                    <a:p>
                      <a:r>
                        <a:rPr lang="en-US" sz="3200" b="0" dirty="0">
                          <a:solidFill>
                            <a:schemeClr val="tx1"/>
                          </a:solidFill>
                        </a:rPr>
                        <a:t>Informative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Scripting API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Security and Privacy </a:t>
                      </a:r>
                    </a:p>
                    <a:p>
                      <a:pPr marL="914400" lvl="1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Guidelines</a:t>
                      </a:r>
                    </a:p>
                    <a:p>
                      <a:pPr marL="914400" lvl="1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Best Practices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3200" dirty="0"/>
                        <a:t>Use Cases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353357"/>
                  </a:ext>
                </a:extLst>
              </a:tr>
              <a:tr h="1873748">
                <a:tc>
                  <a:txBody>
                    <a:bodyPr/>
                    <a:lstStyle/>
                    <a:p>
                      <a:r>
                        <a:rPr lang="en-US" sz="3200" b="0" dirty="0">
                          <a:solidFill>
                            <a:schemeClr val="tx1"/>
                          </a:solidFill>
                        </a:rPr>
                        <a:t>Normative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Architecture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Thing Description</a:t>
                      </a:r>
                    </a:p>
                    <a:p>
                      <a:pPr marL="985838" indent="-487363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3200" dirty="0"/>
                        <a:t>Thing Models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Discovery 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Interoperability Profiles 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8939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078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83"/>
    </mc:Choice>
    <mc:Fallback xmlns="">
      <p:transition spd="slow" advTm="2378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Thing Description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1185332"/>
            <a:ext cx="5398477" cy="5215468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r>
              <a:rPr lang="de-DE" dirty="0" err="1"/>
              <a:t>Metadata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IoT</a:t>
            </a:r>
            <a:r>
              <a:rPr lang="de-DE" dirty="0"/>
              <a:t> </a:t>
            </a:r>
            <a:r>
              <a:rPr lang="de-DE" dirty="0" err="1"/>
              <a:t>services</a:t>
            </a:r>
            <a:endParaRPr lang="de-DE" dirty="0"/>
          </a:p>
          <a:p>
            <a:pPr lvl="1"/>
            <a:r>
              <a:rPr lang="de-DE" dirty="0"/>
              <a:t>ID, </a:t>
            </a:r>
            <a:r>
              <a:rPr lang="de-DE" dirty="0" err="1"/>
              <a:t>versions</a:t>
            </a:r>
            <a:r>
              <a:rPr lang="de-DE" dirty="0"/>
              <a:t>, </a:t>
            </a:r>
            <a:r>
              <a:rPr lang="de-DE" dirty="0" err="1"/>
              <a:t>types</a:t>
            </a:r>
            <a:r>
              <a:rPr lang="de-DE" dirty="0"/>
              <a:t>, </a:t>
            </a:r>
            <a:r>
              <a:rPr lang="de-DE" dirty="0" err="1"/>
              <a:t>creation</a:t>
            </a:r>
            <a:r>
              <a:rPr lang="de-DE" dirty="0"/>
              <a:t> time, ...</a:t>
            </a:r>
          </a:p>
          <a:p>
            <a:pPr lvl="1"/>
            <a:r>
              <a:rPr lang="de-DE" dirty="0" err="1"/>
              <a:t>Titles</a:t>
            </a:r>
            <a:r>
              <a:rPr lang="de-DE" dirty="0"/>
              <a:t>, </a:t>
            </a:r>
            <a:r>
              <a:rPr lang="de-DE" dirty="0" err="1"/>
              <a:t>descriptions</a:t>
            </a:r>
            <a:r>
              <a:rPr lang="de-DE" dirty="0"/>
              <a:t>, ...</a:t>
            </a:r>
          </a:p>
          <a:p>
            <a:r>
              <a:rPr lang="de-DE" dirty="0" err="1"/>
              <a:t>Describes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endParaRPr lang="de-DE" dirty="0"/>
          </a:p>
          <a:p>
            <a:pPr lvl="1"/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(</a:t>
            </a:r>
            <a:r>
              <a:rPr lang="de-DE" dirty="0" err="1"/>
              <a:t>abstraction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(</a:t>
            </a:r>
            <a:r>
              <a:rPr lang="de-DE" dirty="0" err="1"/>
              <a:t>protocol</a:t>
            </a:r>
            <a:r>
              <a:rPr lang="de-DE" dirty="0"/>
              <a:t> </a:t>
            </a:r>
            <a:r>
              <a:rPr lang="de-DE" dirty="0" err="1"/>
              <a:t>binding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interpret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(</a:t>
            </a:r>
            <a:r>
              <a:rPr lang="de-DE" dirty="0" err="1"/>
              <a:t>schemas</a:t>
            </a:r>
            <a:r>
              <a:rPr lang="de-DE" dirty="0"/>
              <a:t>)</a:t>
            </a:r>
          </a:p>
          <a:p>
            <a:r>
              <a:rPr lang="de-DE" dirty="0"/>
              <a:t>JSON-LD 1.1</a:t>
            </a:r>
          </a:p>
          <a:p>
            <a:pPr lvl="1"/>
            <a:r>
              <a:rPr lang="de-DE" dirty="0" err="1"/>
              <a:t>Vocabulary</a:t>
            </a:r>
            <a:r>
              <a:rPr lang="de-DE" dirty="0"/>
              <a:t> </a:t>
            </a:r>
            <a:r>
              <a:rPr lang="de-DE" dirty="0" err="1"/>
              <a:t>extensions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annotation</a:t>
            </a:r>
            <a:r>
              <a:rPr lang="de-DE" dirty="0"/>
              <a:t> (e.g. </a:t>
            </a:r>
            <a:r>
              <a:rPr lang="de-DE" dirty="0" err="1"/>
              <a:t>OneDM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Protocol-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vocabulary</a:t>
            </a:r>
            <a:endParaRPr lang="de-DE" dirty="0"/>
          </a:p>
          <a:p>
            <a:pPr marL="0" indent="0">
              <a:buNone/>
            </a:pPr>
            <a:endParaRPr lang="de-DE" b="1" dirty="0"/>
          </a:p>
        </p:txBody>
      </p:sp>
      <p:sp>
        <p:nvSpPr>
          <p:cNvPr id="5" name="Rectangle 3"/>
          <p:cNvSpPr/>
          <p:nvPr/>
        </p:nvSpPr>
        <p:spPr>
          <a:xfrm>
            <a:off x="6350300" y="875712"/>
            <a:ext cx="5289765" cy="58262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600" b="1" dirty="0">
                <a:solidFill>
                  <a:srgbClr val="FF9900"/>
                </a:solidFill>
                <a:latin typeface="Consolas" panose="020B0609020204030204" pitchFamily="49" charset="0"/>
              </a:rPr>
              <a:t>"@</a:t>
            </a:r>
            <a:r>
              <a:rPr lang="de-DE" sz="1600" b="1" dirty="0" err="1">
                <a:solidFill>
                  <a:srgbClr val="FF9900"/>
                </a:solidFill>
                <a:latin typeface="Consolas" panose="020B0609020204030204" pitchFamily="49" charset="0"/>
              </a:rPr>
              <a:t>context</a:t>
            </a:r>
            <a:r>
              <a:rPr lang="de-DE" sz="1600" b="1" dirty="0">
                <a:solidFill>
                  <a:srgbClr val="FF9900"/>
                </a:solidFill>
                <a:latin typeface="Consolas" panose="020B0609020204030204" pitchFamily="49" charset="0"/>
              </a:rPr>
              <a:t>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sz="1600" b="1" dirty="0">
                <a:solidFill>
                  <a:srgbClr val="4A7B7C"/>
                </a:solidFill>
                <a:latin typeface="Consolas" panose="020B0609020204030204" pitchFamily="49" charset="0"/>
              </a:rPr>
              <a:t>"https://www.w3.org/2019/wot/td/v1"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{ </a:t>
            </a:r>
            <a:r>
              <a:rPr lang="de-DE" sz="1600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600" b="1" dirty="0" err="1">
                <a:solidFill>
                  <a:srgbClr val="C0504D"/>
                </a:solidFill>
                <a:latin typeface="Consolas" panose="020B0609020204030204" pitchFamily="49" charset="0"/>
              </a:rPr>
              <a:t>iot</a:t>
            </a:r>
            <a:r>
              <a:rPr lang="de-DE" sz="1600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600" dirty="0">
                <a:solidFill>
                  <a:srgbClr val="C0504D"/>
                </a:solidFill>
                <a:latin typeface="Consolas" panose="020B0609020204030204" pitchFamily="49" charset="0"/>
              </a:rPr>
              <a:t>"http://iotschema.org/"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],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600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600" b="1" dirty="0" err="1">
                <a:solidFill>
                  <a:srgbClr val="4A7B7C"/>
                </a:solidFill>
                <a:latin typeface="Consolas" panose="020B0609020204030204" pitchFamily="49" charset="0"/>
              </a:rPr>
              <a:t>id</a:t>
            </a:r>
            <a:r>
              <a:rPr lang="de-DE" sz="1600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"urn:dev:org:32473:1234567890"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600" b="1" dirty="0">
                <a:solidFill>
                  <a:srgbClr val="4A7B7C"/>
                </a:solidFill>
                <a:latin typeface="Consolas" panose="020B0609020204030204" pitchFamily="49" charset="0"/>
              </a:rPr>
              <a:t>"title"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"MyLEDThing"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600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600" b="1" dirty="0" err="1">
                <a:solidFill>
                  <a:srgbClr val="4A7B7C"/>
                </a:solidFill>
                <a:latin typeface="Consolas" panose="020B0609020204030204" pitchFamily="49" charset="0"/>
              </a:rPr>
              <a:t>description</a:t>
            </a:r>
            <a:r>
              <a:rPr lang="de-DE" sz="1600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"RGB LED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torchiere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600" b="1" dirty="0">
                <a:solidFill>
                  <a:srgbClr val="FF9900"/>
                </a:solidFill>
                <a:latin typeface="Consolas" panose="020B0609020204030204" pitchFamily="49" charset="0"/>
              </a:rPr>
              <a:t>"@type"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"Thing"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e-DE" sz="1600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600" b="1" dirty="0" err="1">
                <a:solidFill>
                  <a:srgbClr val="C0504D"/>
                </a:solidFill>
                <a:latin typeface="Consolas" panose="020B0609020204030204" pitchFamily="49" charset="0"/>
              </a:rPr>
              <a:t>iot:Light</a:t>
            </a:r>
            <a:r>
              <a:rPr lang="de-DE" sz="1600" b="1" dirty="0">
                <a:solidFill>
                  <a:srgbClr val="C0504D"/>
                </a:solidFill>
                <a:latin typeface="Consolas" panose="020B0609020204030204" pitchFamily="49" charset="0"/>
              </a:rPr>
              <a:t>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b="1" dirty="0">
                <a:solidFill>
                  <a:srgbClr val="4A7B7C"/>
                </a:solidFill>
                <a:latin typeface="Consolas" panose="020B0609020204030204" pitchFamily="49" charset="0"/>
              </a:rPr>
              <a:t>  "securityDefinitions"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600" dirty="0">
                <a:solidFill>
                  <a:srgbClr val="4A7B7C"/>
                </a:solidFill>
                <a:latin typeface="Consolas" panose="020B0609020204030204" pitchFamily="49" charset="0"/>
              </a:rPr>
              <a:t>"default"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lvl="0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sz="1600" b="1" dirty="0">
                <a:solidFill>
                  <a:srgbClr val="4A7B7C"/>
                </a:solidFill>
                <a:latin typeface="Consolas" panose="020B0609020204030204" pitchFamily="49" charset="0"/>
              </a:rPr>
              <a:t>"scheme"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e-DE" sz="1600" dirty="0">
                <a:solidFill>
                  <a:srgbClr val="4A7B7C"/>
                </a:solidFill>
                <a:latin typeface="Consolas" panose="020B0609020204030204" pitchFamily="49" charset="0"/>
              </a:rPr>
              <a:t>"bearer</a:t>
            </a:r>
            <a:r>
              <a:rPr lang="de-DE" sz="1600" b="1" dirty="0">
                <a:solidFill>
                  <a:srgbClr val="4A7B7C"/>
                </a:solidFill>
                <a:latin typeface="Consolas" panose="020B0609020204030204" pitchFamily="49" charset="0"/>
              </a:rPr>
              <a:t>"</a:t>
            </a:r>
            <a:endParaRPr lang="de-DE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}],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600" b="1" dirty="0">
                <a:solidFill>
                  <a:srgbClr val="4A7B7C"/>
                </a:solidFill>
                <a:latin typeface="Consolas" panose="020B0609020204030204" pitchFamily="49" charset="0"/>
              </a:rPr>
              <a:t>  "security"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600" dirty="0">
                <a:solidFill>
                  <a:srgbClr val="4A7B7C"/>
                </a:solidFill>
                <a:latin typeface="Consolas" panose="020B0609020204030204" pitchFamily="49" charset="0"/>
              </a:rPr>
              <a:t>"default"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6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properties</a:t>
            </a:r>
            <a:r>
              <a:rPr lang="de-DE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lvl="0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"brightness"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  <a:endParaRPr lang="de-DE" sz="1600" dirty="0">
              <a:solidFill>
                <a:srgbClr val="FF0066"/>
              </a:solidFill>
              <a:latin typeface="Consolas" panose="020B0609020204030204" pitchFamily="49" charset="0"/>
            </a:endParaRPr>
          </a:p>
          <a:p>
            <a:pPr lvl="0">
              <a:lnSpc>
                <a:spcPct val="90000"/>
              </a:lnSpc>
              <a:defRPr/>
            </a:pPr>
            <a:r>
              <a:rPr lang="de-DE" sz="1600" b="1" dirty="0">
                <a:solidFill>
                  <a:srgbClr val="FF0066"/>
                </a:solidFill>
                <a:latin typeface="Consolas" panose="020B0609020204030204" pitchFamily="49" charset="0"/>
              </a:rPr>
              <a:t>     </a:t>
            </a:r>
            <a:r>
              <a:rPr lang="de-DE" sz="1600" b="1" dirty="0">
                <a:solidFill>
                  <a:srgbClr val="FF9900"/>
                </a:solidFill>
                <a:latin typeface="Consolas" panose="020B0609020204030204" pitchFamily="49" charset="0"/>
              </a:rPr>
              <a:t> "@type"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de-DE" sz="1600" b="1" dirty="0">
                <a:solidFill>
                  <a:srgbClr val="C0504D"/>
                </a:solidFill>
                <a:latin typeface="Consolas" panose="020B0609020204030204" pitchFamily="49" charset="0"/>
              </a:rPr>
              <a:t>"iot:Brightness"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  <a:endParaRPr lang="de-DE" sz="1600" dirty="0">
              <a:solidFill>
                <a:srgbClr val="000000"/>
              </a:solidFill>
              <a:latin typeface="Consolas" panose="020B0609020204030204" pitchFamily="49" charset="0"/>
              <a:ea typeface="ＭＳ Ｐゴシック" charset="-128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  <a:ea typeface="ＭＳ Ｐゴシック" charset="-128"/>
              </a:rPr>
              <a:t>     </a:t>
            </a:r>
            <a:r>
              <a:rPr lang="de-DE" sz="1600" dirty="0">
                <a:solidFill>
                  <a:srgbClr val="FF0066"/>
                </a:solidFill>
                <a:latin typeface="Consolas" panose="020B0609020204030204" pitchFamily="49" charset="0"/>
              </a:rPr>
              <a:t> </a:t>
            </a:r>
            <a:r>
              <a:rPr lang="de-DE" sz="1600" b="1" dirty="0">
                <a:solidFill>
                  <a:srgbClr val="FF0066"/>
                </a:solidFill>
                <a:latin typeface="Consolas" panose="020B0609020204030204" pitchFamily="49" charset="0"/>
              </a:rPr>
              <a:t>"type"</a:t>
            </a:r>
            <a:r>
              <a:rPr lang="de-DE" sz="1600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600" dirty="0">
                <a:solidFill>
                  <a:srgbClr val="FF0066"/>
                </a:solidFill>
                <a:latin typeface="Consolas" panose="020B0609020204030204" pitchFamily="49" charset="0"/>
              </a:rPr>
              <a:t> "integer",</a:t>
            </a:r>
          </a:p>
          <a:p>
            <a:pPr defTabSz="913943">
              <a:lnSpc>
                <a:spcPct val="90000"/>
              </a:lnSpc>
              <a:defRPr/>
            </a:pPr>
            <a:r>
              <a:rPr lang="de-DE" sz="1600" b="1" dirty="0">
                <a:solidFill>
                  <a:srgbClr val="FF0066"/>
                </a:solidFill>
                <a:latin typeface="Consolas" panose="020B0609020204030204" pitchFamily="49" charset="0"/>
              </a:rPr>
              <a:t>      "</a:t>
            </a:r>
            <a:r>
              <a:rPr lang="de-DE" sz="1600" b="1" dirty="0" err="1">
                <a:solidFill>
                  <a:srgbClr val="FF0066"/>
                </a:solidFill>
                <a:latin typeface="Consolas" panose="020B0609020204030204" pitchFamily="49" charset="0"/>
              </a:rPr>
              <a:t>minimum</a:t>
            </a:r>
            <a:r>
              <a:rPr lang="de-DE" sz="1600" b="1" dirty="0">
                <a:solidFill>
                  <a:srgbClr val="FF0066"/>
                </a:solidFill>
                <a:latin typeface="Consolas" panose="020B0609020204030204" pitchFamily="49" charset="0"/>
              </a:rPr>
              <a:t>"</a:t>
            </a:r>
            <a:r>
              <a:rPr lang="de-DE" sz="1600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600" dirty="0">
                <a:solidFill>
                  <a:srgbClr val="FF0066"/>
                </a:solidFill>
                <a:latin typeface="Consolas" panose="020B0609020204030204" pitchFamily="49" charset="0"/>
              </a:rPr>
              <a:t> 0,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b="1" dirty="0">
                <a:solidFill>
                  <a:srgbClr val="FF0066"/>
                </a:solidFill>
                <a:latin typeface="Consolas" panose="020B0609020204030204" pitchFamily="49" charset="0"/>
              </a:rPr>
              <a:t>      "maximum"</a:t>
            </a:r>
            <a:r>
              <a:rPr lang="de-DE" sz="1600" dirty="0">
                <a:solidFill>
                  <a:prstClr val="black"/>
                </a:solidFill>
                <a:latin typeface="Consolas" panose="020B0609020204030204" pitchFamily="49" charset="0"/>
              </a:rPr>
              <a:t>:</a:t>
            </a:r>
            <a:r>
              <a:rPr lang="de-DE" sz="1600" dirty="0">
                <a:solidFill>
                  <a:srgbClr val="FF0066"/>
                </a:solidFill>
                <a:latin typeface="Consolas" panose="020B0609020204030204" pitchFamily="49" charset="0"/>
              </a:rPr>
              <a:t> 100,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cs typeface="Times New Roman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b="1" dirty="0">
                <a:solidFill>
                  <a:srgbClr val="4A7B7C"/>
                </a:solidFill>
                <a:latin typeface="Consolas" panose="020B0609020204030204" pitchFamily="49" charset="0"/>
              </a:rPr>
              <a:t>      </a:t>
            </a:r>
            <a:r>
              <a:rPr lang="de-DE" sz="1600" b="1" dirty="0">
                <a:solidFill>
                  <a:srgbClr val="00B050"/>
                </a:solidFill>
                <a:latin typeface="Consolas" panose="020B0609020204030204" pitchFamily="49" charset="0"/>
              </a:rPr>
              <a:t>"forms"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[ ... ]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},</a:t>
            </a:r>
            <a:endParaRPr lang="de-DE" sz="1600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6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actions</a:t>
            </a:r>
            <a:r>
              <a:rPr lang="de-DE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"fadeIn"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pPr defTabSz="913943">
              <a:lnSpc>
                <a:spcPct val="90000"/>
              </a:lnSpc>
              <a:defRPr/>
            </a:pP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Times New Roman"/>
              </a:rPr>
              <a:t>      ...</a:t>
            </a:r>
            <a:endParaRPr lang="de-DE" sz="1299" dirty="0">
              <a:solidFill>
                <a:prstClr val="black"/>
              </a:solidFill>
              <a:latin typeface="Consolas" panose="020B0609020204030204" pitchFamily="49" charset="0"/>
              <a:ea typeface="Calibri"/>
              <a:cs typeface="Times New Roman"/>
            </a:endParaRPr>
          </a:p>
        </p:txBody>
      </p:sp>
      <p:pic>
        <p:nvPicPr>
          <p:cNvPr id="23" name="Picture 3" descr="D:\Projekte\Standardesierung\W3C\WoT\TD\Nizza\td.png">
            <a:extLst>
              <a:ext uri="{FF2B5EF4-FFF2-40B4-BE49-F238E27FC236}">
                <a16:creationId xmlns:a16="http://schemas.microsoft.com/office/drawing/2014/main" id="{DA072812-BEE9-2F48-A6C3-526F38EB9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34695" y="4832857"/>
            <a:ext cx="1419105" cy="14191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3648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181"/>
    </mc:Choice>
    <mc:Fallback xmlns="">
      <p:transition spd="slow" advTm="4018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925">
              <a:defRPr/>
            </a:pPr>
            <a:fld id="{30564719-00ED-40AD-AF49-5F6D6B9333CD}" type="slidenum">
              <a:rPr lang="en-US" sz="1599">
                <a:solidFill>
                  <a:prstClr val="black">
                    <a:tint val="75000"/>
                  </a:prstClr>
                </a:solidFill>
                <a:latin typeface="Calibri"/>
              </a:rPr>
              <a:pPr defTabSz="1218925">
                <a:defRPr/>
              </a:pPr>
              <a:t>5</a:t>
            </a:fld>
            <a:endParaRPr lang="en-US" sz="1599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Work Items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3B31DD6C-B63D-C746-9766-60BCA85E6182}"/>
              </a:ext>
            </a:extLst>
          </p:cNvPr>
          <p:cNvSpPr txBox="1">
            <a:spLocks/>
          </p:cNvSpPr>
          <p:nvPr/>
        </p:nvSpPr>
        <p:spPr>
          <a:xfrm>
            <a:off x="809670" y="1223319"/>
            <a:ext cx="5026683" cy="264434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1"/>
                </a:solidFill>
              </a:rPr>
              <a:t>Use Cases:</a:t>
            </a:r>
          </a:p>
          <a:p>
            <a:pPr marL="314325" lvl="1" indent="-303213"/>
            <a:r>
              <a:rPr lang="en-US" dirty="0">
                <a:solidFill>
                  <a:schemeClr val="tx1"/>
                </a:solidFill>
              </a:rPr>
              <a:t>Expanding catalog of use cases</a:t>
            </a:r>
          </a:p>
          <a:p>
            <a:pPr marL="314325" lvl="1" indent="-303213"/>
            <a:r>
              <a:rPr lang="en-US" dirty="0">
                <a:solidFill>
                  <a:schemeClr val="tx1"/>
                </a:solidFill>
              </a:rPr>
              <a:t>Identifying requirements</a:t>
            </a:r>
          </a:p>
          <a:p>
            <a:pPr marL="314325" lvl="1" indent="-303213"/>
            <a:r>
              <a:rPr lang="en-US" dirty="0">
                <a:solidFill>
                  <a:schemeClr val="tx1"/>
                </a:solidFill>
              </a:rPr>
              <a:t>Identifying gaps and overlaps </a:t>
            </a:r>
          </a:p>
          <a:p>
            <a:pPr marL="771525" lvl="2" indent="-303213"/>
            <a:r>
              <a:rPr lang="en-US" sz="1900" dirty="0">
                <a:solidFill>
                  <a:schemeClr val="tx1"/>
                </a:solidFill>
              </a:rPr>
              <a:t>Edge computing</a:t>
            </a:r>
          </a:p>
          <a:p>
            <a:pPr marL="771525" lvl="2" indent="-303213"/>
            <a:r>
              <a:rPr lang="en-US" sz="1900" dirty="0">
                <a:solidFill>
                  <a:schemeClr val="tx1"/>
                </a:solidFill>
              </a:rPr>
              <a:t>Geospatial systems</a:t>
            </a:r>
          </a:p>
          <a:p>
            <a:pPr marL="771525" lvl="2" indent="-303213"/>
            <a:r>
              <a:rPr lang="en-US" sz="1900" dirty="0">
                <a:solidFill>
                  <a:schemeClr val="tx1"/>
                </a:solidFill>
              </a:rPr>
              <a:t>Data modeling</a:t>
            </a:r>
          </a:p>
          <a:p>
            <a:pPr marL="771525" lvl="2" indent="-303213"/>
            <a:r>
              <a:rPr lang="en-US" sz="1900" dirty="0">
                <a:solidFill>
                  <a:schemeClr val="tx1"/>
                </a:solidFill>
              </a:rPr>
              <a:t>...</a:t>
            </a:r>
          </a:p>
          <a:p>
            <a:pPr lvl="1"/>
            <a:endParaRPr lang="en-US" sz="1199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>
          <a:xfrm>
            <a:off x="6136617" y="4018434"/>
            <a:ext cx="5217183" cy="2187147"/>
          </a:xfr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1" dirty="0">
                <a:solidFill>
                  <a:schemeClr val="tx1"/>
                </a:solidFill>
              </a:rPr>
              <a:t>Interoperability Profiles:</a:t>
            </a:r>
          </a:p>
          <a:p>
            <a:pPr marL="314325" lvl="1" indent="-303213"/>
            <a:r>
              <a:rPr lang="en-US" sz="2200" dirty="0">
                <a:solidFill>
                  <a:schemeClr val="tx1"/>
                </a:solidFill>
              </a:rPr>
              <a:t>Support interoperability</a:t>
            </a:r>
          </a:p>
          <a:p>
            <a:pPr marL="771525" lvl="2" indent="-303213"/>
            <a:r>
              <a:rPr lang="en-US" sz="1800" dirty="0">
                <a:solidFill>
                  <a:schemeClr val="tx1"/>
                </a:solidFill>
              </a:rPr>
              <a:t>Out-of-the-box plug-and-play </a:t>
            </a:r>
          </a:p>
          <a:p>
            <a:pPr marL="314325" lvl="1" indent="-303213"/>
            <a:r>
              <a:rPr lang="en-US" sz="2200" dirty="0">
                <a:solidFill>
                  <a:schemeClr val="tx1"/>
                </a:solidFill>
              </a:rPr>
              <a:t>Constrain features</a:t>
            </a:r>
          </a:p>
          <a:p>
            <a:pPr marL="771525" lvl="2" indent="-303213"/>
            <a:r>
              <a:rPr lang="en-US" sz="1800" dirty="0">
                <a:solidFill>
                  <a:schemeClr val="tx1"/>
                </a:solidFill>
              </a:rPr>
              <a:t>Allow for finite, in-advance implementation of consumers</a:t>
            </a:r>
          </a:p>
          <a:p>
            <a:pPr lvl="1"/>
            <a:endParaRPr lang="en-US" sz="1199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B94D641-35C2-434F-B2DB-22BFD97E36FB}"/>
              </a:ext>
            </a:extLst>
          </p:cNvPr>
          <p:cNvSpPr txBox="1">
            <a:spLocks/>
          </p:cNvSpPr>
          <p:nvPr/>
        </p:nvSpPr>
        <p:spPr>
          <a:xfrm>
            <a:off x="6096001" y="1223320"/>
            <a:ext cx="5257802" cy="26443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/>
              <a:t>Discovery:</a:t>
            </a:r>
          </a:p>
          <a:p>
            <a:pPr marL="358775" lvl="1" indent="-314325"/>
            <a:r>
              <a:rPr lang="en-US" sz="2200" dirty="0"/>
              <a:t>Define how TDs are distributed</a:t>
            </a:r>
          </a:p>
          <a:p>
            <a:pPr marL="358775" lvl="1" indent="-314325"/>
            <a:r>
              <a:rPr lang="en-US" sz="2200" dirty="0"/>
              <a:t>Both local and global contexts</a:t>
            </a:r>
          </a:p>
          <a:p>
            <a:pPr marL="815975" lvl="2" indent="-314325"/>
            <a:r>
              <a:rPr lang="en-US" sz="1800" dirty="0"/>
              <a:t>Spatial search not limited to local network</a:t>
            </a:r>
          </a:p>
          <a:p>
            <a:pPr marL="358775" lvl="1" indent="-314325"/>
            <a:r>
              <a:rPr lang="en-US" sz="2200" dirty="0"/>
              <a:t>Two-phase introduction/exploration</a:t>
            </a:r>
          </a:p>
          <a:p>
            <a:pPr marL="358775" lvl="1" indent="-314325"/>
            <a:r>
              <a:rPr lang="en-US" sz="2200" dirty="0"/>
              <a:t>Emphasis on privacy protection</a:t>
            </a:r>
          </a:p>
          <a:p>
            <a:pPr marL="815975" lvl="2" indent="-314325"/>
            <a:r>
              <a:rPr lang="en-US" sz="1800" dirty="0"/>
              <a:t>Protected queries and exploration services</a:t>
            </a:r>
          </a:p>
          <a:p>
            <a:pPr marL="501650" lvl="2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815975" lvl="2" indent="-314325"/>
            <a:endParaRPr lang="en-US" sz="799" dirty="0">
              <a:solidFill>
                <a:schemeClr val="bg1"/>
              </a:solidFill>
            </a:endParaRP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F9D5F6C1-1697-0F40-9DF7-C47072336C6F}"/>
              </a:ext>
            </a:extLst>
          </p:cNvPr>
          <p:cNvSpPr txBox="1">
            <a:spLocks/>
          </p:cNvSpPr>
          <p:nvPr/>
        </p:nvSpPr>
        <p:spPr>
          <a:xfrm>
            <a:off x="809670" y="4018434"/>
            <a:ext cx="5026683" cy="218714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tx1"/>
                </a:solidFill>
              </a:rPr>
              <a:t>Architecture:</a:t>
            </a:r>
          </a:p>
          <a:p>
            <a:pPr marL="314325" lvl="1" indent="-303213"/>
            <a:r>
              <a:rPr lang="en-US" sz="2200" dirty="0">
                <a:solidFill>
                  <a:schemeClr val="tx1"/>
                </a:solidFill>
              </a:rPr>
              <a:t>Lifecycle</a:t>
            </a:r>
          </a:p>
          <a:p>
            <a:pPr marL="314325" lvl="1" indent="-303213"/>
            <a:r>
              <a:rPr lang="en-US" sz="2200" dirty="0">
                <a:solidFill>
                  <a:schemeClr val="tx1"/>
                </a:solidFill>
              </a:rPr>
              <a:t>Updated requirements analysis</a:t>
            </a:r>
          </a:p>
          <a:p>
            <a:pPr marL="771525" lvl="2" indent="-303213"/>
            <a:r>
              <a:rPr lang="en-US" sz="1800" dirty="0">
                <a:solidFill>
                  <a:schemeClr val="tx1"/>
                </a:solidFill>
              </a:rPr>
              <a:t>Based on new use cases</a:t>
            </a:r>
          </a:p>
          <a:p>
            <a:pPr marL="314325" lvl="1" indent="-303213"/>
            <a:r>
              <a:rPr lang="en-US" sz="2200" dirty="0">
                <a:solidFill>
                  <a:schemeClr val="tx1"/>
                </a:solidFill>
              </a:rPr>
              <a:t>Alignment with other standards</a:t>
            </a:r>
            <a:endParaRPr lang="en-US" sz="1800" dirty="0">
              <a:solidFill>
                <a:schemeClr val="tx1"/>
              </a:solidFill>
            </a:endParaRPr>
          </a:p>
          <a:p>
            <a:pPr lvl="1"/>
            <a:endParaRPr lang="en-US" sz="1199" dirty="0"/>
          </a:p>
        </p:txBody>
      </p:sp>
    </p:spTree>
    <p:extLst>
      <p:ext uri="{BB962C8B-B14F-4D97-AF65-F5344CB8AC3E}">
        <p14:creationId xmlns:p14="http://schemas.microsoft.com/office/powerpoint/2010/main" val="1681736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893"/>
    </mc:Choice>
    <mc:Fallback xmlns="">
      <p:transition spd="slow" advTm="3789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B055B-C323-694D-8027-244F0D483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Activities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0D996A-C0AA-ED46-89C0-319B5661C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904685"/>
            <a:ext cx="5157787" cy="529343"/>
          </a:xfrm>
        </p:spPr>
        <p:txBody>
          <a:bodyPr/>
          <a:lstStyle/>
          <a:p>
            <a:r>
              <a:rPr lang="en-US" dirty="0"/>
              <a:t>Implementations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73B5EF-D285-5846-A52D-F28DE26D66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434028"/>
            <a:ext cx="5157787" cy="4755636"/>
          </a:xfrm>
        </p:spPr>
        <p:txBody>
          <a:bodyPr/>
          <a:lstStyle/>
          <a:p>
            <a:r>
              <a:rPr lang="en-US" dirty="0"/>
              <a:t>Node-wot</a:t>
            </a:r>
          </a:p>
          <a:p>
            <a:pPr lvl="1"/>
            <a:r>
              <a:rPr lang="en-US" dirty="0"/>
              <a:t>Scripting API implementation</a:t>
            </a:r>
          </a:p>
          <a:p>
            <a:r>
              <a:rPr lang="en-US" dirty="0"/>
              <a:t>Node-gen</a:t>
            </a:r>
          </a:p>
          <a:p>
            <a:pPr lvl="1"/>
            <a:r>
              <a:rPr lang="en-US" dirty="0"/>
              <a:t>Node-RED integration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41F881-E8AE-3341-88C2-6A0A35E218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904684"/>
            <a:ext cx="5183188" cy="529343"/>
          </a:xfrm>
        </p:spPr>
        <p:txBody>
          <a:bodyPr/>
          <a:lstStyle/>
          <a:p>
            <a:r>
              <a:rPr lang="en-US" dirty="0"/>
              <a:t>Testing and Validation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F07786-82D4-D94E-A8EF-15E6240EE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6</a:t>
            </a:fld>
            <a:endParaRPr lang="en-US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AA71B47F-E2E4-CC4D-84BA-2C67FE853F3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5994"/>
          <a:stretch/>
        </p:blipFill>
        <p:spPr>
          <a:xfrm>
            <a:off x="753977" y="3346243"/>
            <a:ext cx="5329407" cy="2708849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A69C13A-3DDF-504D-AC41-BB1D2B7F746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163" t="34243"/>
          <a:stretch/>
        </p:blipFill>
        <p:spPr>
          <a:xfrm>
            <a:off x="6194427" y="2920855"/>
            <a:ext cx="5071267" cy="3268809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597ED68-75E0-5C43-91FA-4057D295235C}"/>
              </a:ext>
            </a:extLst>
          </p:cNvPr>
          <p:cNvSpPr txBox="1">
            <a:spLocks/>
          </p:cNvSpPr>
          <p:nvPr/>
        </p:nvSpPr>
        <p:spPr>
          <a:xfrm>
            <a:off x="6261894" y="1434027"/>
            <a:ext cx="5157787" cy="1903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Playground</a:t>
            </a:r>
          </a:p>
          <a:p>
            <a:pPr lvl="1"/>
            <a:r>
              <a:rPr lang="en-US" dirty="0"/>
              <a:t>TD checker</a:t>
            </a:r>
          </a:p>
          <a:p>
            <a:r>
              <a:rPr lang="en-US" dirty="0" err="1"/>
              <a:t>Plugfests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75B8B-0672-434E-8C36-8E9AF5568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905C-10FF-8047-AA7E-6DC7E8B6AF51}" type="datetime1">
              <a:rPr lang="en-CA" smtClean="0"/>
              <a:t>2020-10-13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3A1F6A-0304-F344-9A34-B963877B9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</p:spTree>
    <p:extLst>
      <p:ext uri="{BB962C8B-B14F-4D97-AF65-F5344CB8AC3E}">
        <p14:creationId xmlns:p14="http://schemas.microsoft.com/office/powerpoint/2010/main" val="296964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82"/>
    </mc:Choice>
    <mc:Fallback xmlns="">
      <p:transition spd="slow" advTm="1428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W3C WoT Resources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609599" y="1269885"/>
            <a:ext cx="5384800" cy="452360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W3C WoT Wiki</a:t>
            </a:r>
          </a:p>
          <a:p>
            <a:pPr lvl="1"/>
            <a:r>
              <a:rPr lang="en-US" sz="2099" dirty="0">
                <a:hlinkClick r:id="rId3"/>
              </a:rPr>
              <a:t>https://www.w3.org/WoT/IG/wiki</a:t>
            </a:r>
            <a:br>
              <a:rPr lang="en-US" sz="2099" dirty="0"/>
            </a:br>
            <a:r>
              <a:rPr lang="en-US" sz="2099" dirty="0"/>
              <a:t>(IG/WG organizational information)</a:t>
            </a:r>
          </a:p>
          <a:p>
            <a:pPr lvl="1"/>
            <a:endParaRPr lang="en-US" dirty="0"/>
          </a:p>
          <a:p>
            <a:r>
              <a:rPr lang="en-US" dirty="0"/>
              <a:t>W3C WoT Interest Group</a:t>
            </a:r>
          </a:p>
          <a:p>
            <a:pPr lvl="1"/>
            <a:r>
              <a:rPr lang="en-US" sz="2099" dirty="0">
                <a:hlinkClick r:id="rId4"/>
              </a:rPr>
              <a:t>https://www.w3.org/2016/07/wot-ig-charter.html</a:t>
            </a:r>
            <a:br>
              <a:rPr lang="en-US" sz="2099" dirty="0"/>
            </a:br>
            <a:r>
              <a:rPr lang="en-US" sz="2099" dirty="0"/>
              <a:t>(old charter)</a:t>
            </a:r>
          </a:p>
          <a:p>
            <a:pPr lvl="1"/>
            <a:r>
              <a:rPr lang="en-US" sz="2099" dirty="0">
                <a:hlinkClick r:id="rId5"/>
              </a:rPr>
              <a:t>https://www.w3.org/2019/10/wot-ig-2019.html</a:t>
            </a:r>
            <a:br>
              <a:rPr lang="en-US" sz="2099" dirty="0"/>
            </a:br>
            <a:r>
              <a:rPr lang="en-US" sz="2099" dirty="0"/>
              <a:t>(new charter)</a:t>
            </a:r>
            <a:endParaRPr lang="en-US" sz="2099" dirty="0">
              <a:hlinkClick r:id="rId6"/>
            </a:endParaRPr>
          </a:p>
          <a:p>
            <a:pPr lvl="1"/>
            <a:r>
              <a:rPr lang="en-US" sz="2099" dirty="0">
                <a:hlinkClick r:id="rId7"/>
              </a:rPr>
              <a:t>https://lists.w3.org/Archives/Public/public-wot-ig/</a:t>
            </a:r>
            <a:br>
              <a:rPr lang="en-US" sz="2099" dirty="0"/>
            </a:br>
            <a:r>
              <a:rPr lang="en-US" sz="2099" dirty="0"/>
              <a:t>(mailing list)</a:t>
            </a:r>
          </a:p>
          <a:p>
            <a:pPr lvl="1"/>
            <a:r>
              <a:rPr lang="en-US" sz="2099" dirty="0">
                <a:hlinkClick r:id="rId8"/>
              </a:rPr>
              <a:t>https://github.com/w3c/wot</a:t>
            </a:r>
            <a:br>
              <a:rPr lang="en-US" sz="2099" dirty="0"/>
            </a:br>
            <a:r>
              <a:rPr lang="en-US" sz="2099" dirty="0"/>
              <a:t>(technical proposals)</a:t>
            </a:r>
          </a:p>
          <a:p>
            <a:pPr lvl="1"/>
            <a:endParaRPr lang="en-US" dirty="0"/>
          </a:p>
          <a:p>
            <a:r>
              <a:rPr lang="en-US" dirty="0"/>
              <a:t>W3C WoT Working Group</a:t>
            </a:r>
          </a:p>
          <a:p>
            <a:pPr lvl="1"/>
            <a:r>
              <a:rPr lang="en-US" sz="2099" dirty="0">
                <a:hlinkClick r:id="rId9"/>
              </a:rPr>
              <a:t>https://www.w3.org/2016/12/wot-wg-2016.html</a:t>
            </a:r>
            <a:br>
              <a:rPr lang="en-US" sz="2099" dirty="0"/>
            </a:br>
            <a:r>
              <a:rPr lang="en-US" sz="2099" dirty="0"/>
              <a:t>(old charter)</a:t>
            </a:r>
          </a:p>
          <a:p>
            <a:pPr lvl="1"/>
            <a:r>
              <a:rPr lang="en-US" sz="2099" dirty="0">
                <a:hlinkClick r:id="rId10"/>
              </a:rPr>
              <a:t>https://www.w3.org/2020/01/wot-wg-charter.html</a:t>
            </a:r>
            <a:br>
              <a:rPr lang="en-US" sz="2099" dirty="0"/>
            </a:br>
            <a:r>
              <a:rPr lang="en-US" sz="2099" dirty="0"/>
              <a:t>(new charter)</a:t>
            </a:r>
          </a:p>
          <a:p>
            <a:pPr lvl="1"/>
            <a:r>
              <a:rPr lang="en-US" sz="2099" dirty="0">
                <a:hlinkClick r:id="rId11"/>
              </a:rPr>
              <a:t>https://www.w3.org/WoT/WG/</a:t>
            </a:r>
            <a:br>
              <a:rPr lang="en-US" sz="2099" dirty="0"/>
            </a:br>
            <a:r>
              <a:rPr lang="en-US" sz="2099" dirty="0"/>
              <a:t>(dashboard)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>
          <a:xfrm>
            <a:off x="6197602" y="1269885"/>
            <a:ext cx="5728012" cy="506652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W3C </a:t>
            </a:r>
            <a:r>
              <a:rPr lang="en-US" dirty="0" err="1"/>
              <a:t>WoT</a:t>
            </a:r>
            <a:r>
              <a:rPr lang="en-US" dirty="0"/>
              <a:t> </a:t>
            </a:r>
            <a:r>
              <a:rPr lang="en-US" sz="2899" dirty="0"/>
              <a:t>Candidate Recommendations</a:t>
            </a:r>
          </a:p>
          <a:p>
            <a:pPr lvl="1"/>
            <a:r>
              <a:rPr lang="en-US" sz="2099" dirty="0">
                <a:hlinkClick r:id="rId12"/>
              </a:rPr>
              <a:t>https://www.w3.org/TR/wot-architecture/</a:t>
            </a:r>
            <a:endParaRPr lang="en-US" sz="2099" dirty="0"/>
          </a:p>
          <a:p>
            <a:pPr lvl="1"/>
            <a:r>
              <a:rPr lang="en-US" sz="2099" dirty="0">
                <a:hlinkClick r:id="rId13"/>
              </a:rPr>
              <a:t>https://www.w3.org/TR/wot-thing-description/</a:t>
            </a:r>
            <a:endParaRPr lang="en-US" sz="2099" dirty="0"/>
          </a:p>
          <a:p>
            <a:endParaRPr lang="en-US" dirty="0"/>
          </a:p>
          <a:p>
            <a:r>
              <a:rPr lang="en-US" dirty="0"/>
              <a:t>W3C WoT Working Drafts / Group Notes</a:t>
            </a:r>
          </a:p>
          <a:p>
            <a:pPr lvl="1"/>
            <a:r>
              <a:rPr lang="en-US" sz="2099" dirty="0">
                <a:hlinkClick r:id="rId14"/>
              </a:rPr>
              <a:t>https://www.w3.org/TR/wot-binding-templates/</a:t>
            </a:r>
            <a:endParaRPr lang="en-US" sz="2099" dirty="0"/>
          </a:p>
          <a:p>
            <a:pPr lvl="1"/>
            <a:r>
              <a:rPr lang="en-US" sz="2099" dirty="0">
                <a:hlinkClick r:id="rId15"/>
              </a:rPr>
              <a:t>https://www.w3.org/TR/wot-scripting-api/</a:t>
            </a:r>
            <a:endParaRPr lang="en-US" sz="2099" dirty="0"/>
          </a:p>
          <a:p>
            <a:pPr lvl="1"/>
            <a:r>
              <a:rPr lang="en-US" sz="2099" dirty="0">
                <a:hlinkClick r:id="rId16"/>
              </a:rPr>
              <a:t>https://www.w3.org/TR/wot-security/</a:t>
            </a:r>
            <a:endParaRPr lang="en-US" sz="2099" dirty="0"/>
          </a:p>
          <a:p>
            <a:pPr marL="359820" lvl="1" indent="0">
              <a:buNone/>
            </a:pPr>
            <a:endParaRPr lang="de-DE" dirty="0"/>
          </a:p>
          <a:p>
            <a:r>
              <a:rPr lang="en-US" dirty="0"/>
              <a:t>W3C WoT Editors’ Drafts and Issue Tracker</a:t>
            </a:r>
          </a:p>
          <a:p>
            <a:pPr lvl="1"/>
            <a:r>
              <a:rPr lang="en-US" sz="2099" dirty="0">
                <a:hlinkClick r:id="rId17"/>
              </a:rPr>
              <a:t>https://github.com/w3c/wot-architecture/</a:t>
            </a:r>
            <a:endParaRPr lang="en-US" sz="2099" dirty="0"/>
          </a:p>
          <a:p>
            <a:pPr lvl="1"/>
            <a:r>
              <a:rPr lang="en-US" sz="2099" dirty="0">
                <a:hlinkClick r:id="rId18"/>
              </a:rPr>
              <a:t>https://github.com/w3c/wot-thing-description/</a:t>
            </a:r>
            <a:endParaRPr lang="en-US" sz="2099" dirty="0"/>
          </a:p>
          <a:p>
            <a:pPr lvl="1"/>
            <a:r>
              <a:rPr lang="en-US" sz="2099" dirty="0">
                <a:hlinkClick r:id="rId19"/>
              </a:rPr>
              <a:t>https://github.com/w3c/wot-binding-templates/</a:t>
            </a:r>
            <a:endParaRPr lang="en-US" sz="2099" dirty="0"/>
          </a:p>
          <a:p>
            <a:pPr lvl="1"/>
            <a:r>
              <a:rPr lang="en-US" sz="2099" dirty="0">
                <a:hlinkClick r:id="rId20"/>
              </a:rPr>
              <a:t>https://github.com/w3c/wot-scripting-api/</a:t>
            </a:r>
            <a:endParaRPr lang="en-US" sz="2099" dirty="0"/>
          </a:p>
          <a:p>
            <a:pPr lvl="1"/>
            <a:r>
              <a:rPr lang="en-US" sz="2099" dirty="0">
                <a:hlinkClick r:id="rId21"/>
              </a:rPr>
              <a:t>https://github.com/w3c/wot-security/</a:t>
            </a:r>
            <a:endParaRPr lang="en-US" sz="2099" dirty="0"/>
          </a:p>
          <a:p>
            <a:pPr lvl="1"/>
            <a:r>
              <a:rPr lang="en-CA" sz="2099" dirty="0">
                <a:hlinkClick r:id="rId22"/>
              </a:rPr>
              <a:t>https://github.com/w3c/wot-security-best-practices/</a:t>
            </a:r>
            <a:endParaRPr lang="en-CA" sz="2099" dirty="0"/>
          </a:p>
          <a:p>
            <a:pPr lvl="1"/>
            <a:r>
              <a:rPr lang="en-CA" sz="2099" dirty="0">
                <a:hlinkClick r:id="rId23"/>
              </a:rPr>
              <a:t>https://github.com/w3c/wot-profile/</a:t>
            </a:r>
            <a:endParaRPr lang="en-CA" sz="2099" dirty="0"/>
          </a:p>
          <a:p>
            <a:pPr lvl="1"/>
            <a:r>
              <a:rPr lang="en-CA" sz="2099" dirty="0">
                <a:hlinkClick r:id="rId24"/>
              </a:rPr>
              <a:t>https://github.com/w3c/wot-discovery/</a:t>
            </a:r>
            <a:endParaRPr lang="en-US" sz="2099" dirty="0"/>
          </a:p>
          <a:p>
            <a:pPr marL="359820" lvl="1" indent="0">
              <a:buNone/>
            </a:pPr>
            <a:endParaRPr lang="en-US" sz="2099" dirty="0"/>
          </a:p>
          <a:p>
            <a:r>
              <a:rPr lang="en-US" sz="2899" dirty="0"/>
              <a:t>Reference Implementations and Tools: node-wot</a:t>
            </a:r>
          </a:p>
          <a:p>
            <a:pPr lvl="1"/>
            <a:r>
              <a:rPr lang="en-US" sz="2099" u="sng" dirty="0">
                <a:hlinkClick r:id="rId25"/>
              </a:rPr>
              <a:t>node-wot: https://github.com/eclipse/thingweb.node-wot</a:t>
            </a:r>
            <a:endParaRPr lang="en-US" sz="2099" u="sng" dirty="0"/>
          </a:p>
          <a:p>
            <a:pPr lvl="1"/>
            <a:r>
              <a:rPr lang="en-US" sz="2099" u="sng" dirty="0">
                <a:hlinkClick r:id="rId26"/>
              </a:rPr>
              <a:t>TD playground: </a:t>
            </a:r>
            <a:r>
              <a:rPr lang="en-US" sz="2099" u="sng" dirty="0">
                <a:hlinkClick r:id="rId27"/>
              </a:rPr>
              <a:t>http://plugfest.thingweb.io/playground/</a:t>
            </a:r>
            <a:endParaRPr lang="en-US" sz="2099" u="sng" dirty="0"/>
          </a:p>
          <a:p>
            <a:pPr marL="457200" lvl="1" indent="0">
              <a:buNone/>
            </a:pPr>
            <a:endParaRPr lang="en-US" sz="2099" dirty="0"/>
          </a:p>
          <a:p>
            <a:pPr marL="0" indent="0">
              <a:buNone/>
            </a:pPr>
            <a:endParaRPr lang="en-US" sz="2899" dirty="0"/>
          </a:p>
        </p:txBody>
      </p:sp>
    </p:spTree>
    <p:extLst>
      <p:ext uri="{BB962C8B-B14F-4D97-AF65-F5344CB8AC3E}">
        <p14:creationId xmlns:p14="http://schemas.microsoft.com/office/powerpoint/2010/main" val="127370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89"/>
    </mc:Choice>
    <mc:Fallback xmlns="">
      <p:transition spd="slow" advTm="458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Contacts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>
          <a:xfrm>
            <a:off x="609600" y="2493383"/>
            <a:ext cx="5384800" cy="36313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Michael McCool</a:t>
            </a:r>
          </a:p>
          <a:p>
            <a:pPr marL="0" indent="0">
              <a:buNone/>
            </a:pPr>
            <a:r>
              <a:rPr lang="de-DE" dirty="0"/>
              <a:t>Principal Engineer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Intel</a:t>
            </a:r>
          </a:p>
          <a:p>
            <a:pPr marL="0" indent="0">
              <a:buNone/>
            </a:pPr>
            <a:r>
              <a:rPr lang="de-DE" dirty="0"/>
              <a:t>Technology Pathfinding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3"/>
              </a:rPr>
              <a:t>michael.mccool@intel.com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Inhaltsplatzhalter 7"/>
          <p:cNvSpPr>
            <a:spLocks noGrp="1"/>
          </p:cNvSpPr>
          <p:nvPr>
            <p:ph sz="half" idx="2"/>
          </p:nvPr>
        </p:nvSpPr>
        <p:spPr>
          <a:xfrm>
            <a:off x="6197601" y="2493383"/>
            <a:ext cx="5384800" cy="36313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Dr. Sebastian Kaebisch</a:t>
            </a:r>
          </a:p>
          <a:p>
            <a:pPr marL="0" indent="0">
              <a:buNone/>
            </a:pPr>
            <a:r>
              <a:rPr lang="en-US" dirty="0"/>
              <a:t>Senior Key Expert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Siemens</a:t>
            </a:r>
          </a:p>
          <a:p>
            <a:pPr marL="0" indent="0">
              <a:buNone/>
            </a:pPr>
            <a:r>
              <a:rPr lang="en-US" dirty="0"/>
              <a:t>Corporate Technology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hlinkClick r:id="rId4"/>
              </a:rPr>
              <a:t>sebastian.kaebisch@siemens.com</a:t>
            </a:r>
            <a:endParaRPr lang="en-US" dirty="0"/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CECCD964-B803-436B-ABB9-013564AE8161}"/>
              </a:ext>
            </a:extLst>
          </p:cNvPr>
          <p:cNvSpPr txBox="1">
            <a:spLocks/>
          </p:cNvSpPr>
          <p:nvPr/>
        </p:nvSpPr>
        <p:spPr>
          <a:xfrm>
            <a:off x="3577033" y="910032"/>
            <a:ext cx="5384800" cy="4523607"/>
          </a:xfrm>
          <a:prstGeom prst="rect">
            <a:avLst/>
          </a:prstGeom>
        </p:spPr>
        <p:txBody>
          <a:bodyPr vert="horz" lIns="121891" tIns="60945" rIns="121891" bIns="60945" rtlCol="0">
            <a:normAutofit/>
          </a:bodyPr>
          <a:lstStyle>
            <a:lvl1pPr marL="288000" indent="-288000" algn="l" defTabSz="1219535" rtl="0" eaLnBrk="1" latinLnBrk="0" hangingPunct="1">
              <a:spcBef>
                <a:spcPts val="6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288000" algn="l" defTabSz="1219535" rtl="0" eaLnBrk="1" latinLnBrk="0" hangingPunct="1">
              <a:spcBef>
                <a:spcPts val="3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8000" indent="-288000" algn="l" defTabSz="1219535" rtl="0" eaLnBrk="1" latinLnBrk="0" hangingPunct="1"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00" indent="-216000" algn="l" defTabSz="1219535" rtl="0" eaLnBrk="1" latinLnBrk="0" hangingPunct="1">
              <a:spcBef>
                <a:spcPts val="1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84000" indent="-216000" algn="l" defTabSz="1219535" rtl="0" eaLnBrk="1" latinLnBrk="0" hangingPunct="1">
              <a:spcBef>
                <a:spcPts val="100"/>
              </a:spcBef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722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490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257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025" indent="-304884" algn="l" defTabSz="121953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99">
                <a:hlinkClick r:id="rId5"/>
              </a:rPr>
              <a:t>https://www.w3.org/WoT/WG/</a:t>
            </a:r>
            <a:endParaRPr lang="en-US" sz="2799" dirty="0"/>
          </a:p>
        </p:txBody>
      </p:sp>
    </p:spTree>
    <p:extLst>
      <p:ext uri="{BB962C8B-B14F-4D97-AF65-F5344CB8AC3E}">
        <p14:creationId xmlns:p14="http://schemas.microsoft.com/office/powerpoint/2010/main" val="417243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4"/>
    </mc:Choice>
    <mc:Fallback xmlns="">
      <p:transition spd="slow" advTm="343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8464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2"/>
    </mc:Choice>
    <mc:Fallback xmlns="">
      <p:transition spd="slow" advTm="3172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T-Template.potx" id="{7B322EC2-926D-468A-B56F-88562372BDEA}" vid="{919564F8-47F8-4ADB-B2CC-A83A8D5329C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1244</Words>
  <Application>Microsoft Macintosh PowerPoint</Application>
  <PresentationFormat>Breitbild</PresentationFormat>
  <Paragraphs>207</Paragraphs>
  <Slides>9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Consolas</vt:lpstr>
      <vt:lpstr>Office Theme</vt:lpstr>
      <vt:lpstr>Web of Things (WoT) IG/WG</vt:lpstr>
      <vt:lpstr>Goal and Use Cases</vt:lpstr>
      <vt:lpstr>Current Work Items</vt:lpstr>
      <vt:lpstr>Thing Description</vt:lpstr>
      <vt:lpstr>New Work Items</vt:lpstr>
      <vt:lpstr>Other Activities</vt:lpstr>
      <vt:lpstr>W3C WoT Resources</vt:lpstr>
      <vt:lpstr>Contacts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of Things (WoT)</dc:title>
  <dc:creator>Mccool, Michael</dc:creator>
  <cp:lastModifiedBy>Kaebisch, Sebastian (T RDA IOT EWT-DE)</cp:lastModifiedBy>
  <cp:revision>22</cp:revision>
  <dcterms:created xsi:type="dcterms:W3CDTF">2020-09-15T14:36:43Z</dcterms:created>
  <dcterms:modified xsi:type="dcterms:W3CDTF">2020-10-13T09:14:07Z</dcterms:modified>
</cp:coreProperties>
</file>

<file path=docProps/thumbnail.jpeg>
</file>